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Averag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0C42A26-EAEF-4109-89F0-00EF29F6761D}">
  <a:tblStyle styleId="{60C42A26-EAEF-4109-89F0-00EF29F676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Averag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overthewire.org/wargames/bandit/" TargetMode="External"/><Relationship Id="rId4" Type="http://schemas.openxmlformats.org/officeDocument/2006/relationships/hyperlink" Target="http://www.openvim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Systems</a:t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Computer Science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2018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325" y="2477725"/>
            <a:ext cx="2298075" cy="266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 vs GUI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838" y="1152475"/>
            <a:ext cx="6024326" cy="3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Command Line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29450" y="1316875"/>
            <a:ext cx="7688700" cy="28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</a:t>
            </a:r>
            <a:r>
              <a:rPr lang="en" sz="1800"/>
              <a:t>ourne </a:t>
            </a:r>
            <a:r>
              <a:rPr b="1" lang="en" sz="1800"/>
              <a:t>A</a:t>
            </a:r>
            <a:r>
              <a:rPr lang="en" sz="1800"/>
              <a:t>gain </a:t>
            </a:r>
            <a:r>
              <a:rPr b="1" lang="en" sz="1800"/>
              <a:t>SH</a:t>
            </a:r>
            <a:r>
              <a:rPr lang="en" sz="1800"/>
              <a:t>ell (Bash):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	Most commonly supported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	Key features: scripting support, closely follows POSIX standards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Z Shell (zsh):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	Less common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	Key features: better tab completion, command corrections, less strict with POSIX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RTFM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500850" y="1209375"/>
            <a:ext cx="54924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Linux has a lot of commands.                                                 You will not remember how                                                       to use them all.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Luckily, there’s one neat little                                  command that will tell you                                          everything about most (if not                                                 all) commands and how to use them.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If there’s one thing command you should never ever forget, it is “man”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How to use it: 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man &lt;command&gt;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25" y="557213"/>
            <a:ext cx="52387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man:</a:t>
            </a:r>
            <a:r>
              <a:rPr lang="en" sz="1400"/>
              <a:t> manual pages for commands or programs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ls:</a:t>
            </a:r>
            <a:r>
              <a:rPr lang="en" sz="1400"/>
              <a:t> list contents of current directory (-a/l/r)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cd:</a:t>
            </a:r>
            <a:r>
              <a:rPr lang="en" sz="1400"/>
              <a:t> change directory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mkdir:</a:t>
            </a:r>
            <a:r>
              <a:rPr lang="en" sz="1400"/>
              <a:t> create a new directory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cp:</a:t>
            </a:r>
            <a:r>
              <a:rPr lang="en" sz="1400"/>
              <a:t> copy (-R)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mv:</a:t>
            </a:r>
            <a:r>
              <a:rPr lang="en" sz="1400"/>
              <a:t> move or rename (-R)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rm:</a:t>
            </a:r>
            <a:r>
              <a:rPr lang="en" sz="1400"/>
              <a:t> delete (-R/f)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/>
              <a:t>pwd</a:t>
            </a:r>
            <a:r>
              <a:rPr lang="en" sz="1400" u="sng"/>
              <a:t>:</a:t>
            </a:r>
            <a:r>
              <a:rPr lang="en" sz="1400"/>
              <a:t> print current working directory</a:t>
            </a:r>
            <a:endParaRPr sz="1400"/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348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Linux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400" y="1933113"/>
            <a:ext cx="46672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5309700" cy="3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can perform operations on one or more files or directories using </a:t>
            </a:r>
            <a:r>
              <a:rPr lang="en" sz="1600">
                <a:solidFill>
                  <a:srgbClr val="FF0000"/>
                </a:solidFill>
              </a:rPr>
              <a:t>*</a:t>
            </a:r>
            <a:endParaRPr sz="1600"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/>
              <a:t> operator can be used in many ways: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&lt;command&gt; foo/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/>
              <a:t> affects all files in directory foo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&lt;command&gt; 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>
                <a:solidFill>
                  <a:srgbClr val="6AA84F"/>
                </a:solidFill>
              </a:rPr>
              <a:t>.txt</a:t>
            </a:r>
            <a:r>
              <a:rPr lang="en" sz="1600"/>
              <a:t> affects all files with names ending in “.txt”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&lt;command&gt; img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/>
              <a:t> affects all files with names starting with “img”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&lt;command&gt; 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>
                <a:solidFill>
                  <a:srgbClr val="6AA84F"/>
                </a:solidFill>
              </a:rPr>
              <a:t>k</a:t>
            </a:r>
            <a:r>
              <a:rPr lang="en" sz="1600">
                <a:solidFill>
                  <a:srgbClr val="FF0000"/>
                </a:solidFill>
              </a:rPr>
              <a:t>*</a:t>
            </a:r>
            <a:r>
              <a:rPr lang="en" sz="1600"/>
              <a:t> affects all files with names containing “k”</a:t>
            </a:r>
            <a:endParaRPr sz="1600"/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2722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Wildcard Operator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10" y="335700"/>
            <a:ext cx="2981415" cy="44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and Permissions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4514700" y="1446225"/>
            <a:ext cx="4317600" cy="31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is the highest level user in a unix/linux system (similar to “Administrator” on Windows)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Most OS’s do not allow users to login as root but can execute operations as root temporarily using “sudo”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Some files and programs can only be accessed by root</a:t>
            </a:r>
            <a:endParaRPr sz="1800"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75" y="1431819"/>
            <a:ext cx="3612175" cy="30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925" y="491000"/>
            <a:ext cx="2088125" cy="18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614488"/>
            <a:ext cx="68580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(cont)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320450"/>
            <a:ext cx="6890159" cy="36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50" y="482150"/>
            <a:ext cx="6917147" cy="46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 Files (aka programs)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729450" y="1373450"/>
            <a:ext cx="7861500" cy="3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Executable programs must be files that have the execute permission set</a:t>
            </a:r>
            <a:endParaRPr sz="1800"/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Regular files are </a:t>
            </a:r>
            <a:r>
              <a:rPr b="1" lang="en" sz="1800"/>
              <a:t>not</a:t>
            </a:r>
            <a:r>
              <a:rPr lang="en" sz="1800"/>
              <a:t> executable by default</a:t>
            </a:r>
            <a:endParaRPr sz="1800"/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But you can make a file executable using “chmod +x”</a:t>
            </a:r>
            <a:endParaRPr sz="1800"/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Executables can be run by entering their full or relative path into the shell</a:t>
            </a:r>
            <a:endParaRPr sz="1800"/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./program </a:t>
            </a:r>
            <a:r>
              <a:rPr lang="en" sz="1800"/>
              <a:t>or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/full/path/to/program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the path to the program is stored in the PATH environment variable, it can be run from anywhere by simply entering its name. Ex: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 out if a program is in the path using the “which” command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83100" y="597425"/>
            <a:ext cx="354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Operating Systems</a:t>
            </a:r>
            <a:endParaRPr sz="240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300" y="521225"/>
            <a:ext cx="5873400" cy="42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381075"/>
            <a:ext cx="2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Windows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VS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Mac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VS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Linux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Control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729450" y="1401100"/>
            <a:ext cx="76887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Ctrl+c:</a:t>
            </a:r>
            <a:r>
              <a:rPr lang="en" sz="1800"/>
              <a:t> kill a job in the foreground (quit/cancel)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Ctrl+z:</a:t>
            </a:r>
            <a:r>
              <a:rPr lang="en" sz="1800"/>
              <a:t> Suspend a job (stop)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ctrl+d:</a:t>
            </a:r>
            <a:r>
              <a:rPr lang="en" sz="1800"/>
              <a:t> terminate a job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fg:</a:t>
            </a:r>
            <a:r>
              <a:rPr lang="en" sz="1800"/>
              <a:t> resume a job in the foreground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bg:</a:t>
            </a:r>
            <a:r>
              <a:rPr lang="en" sz="1800"/>
              <a:t> resume a job in the background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kill:</a:t>
            </a:r>
            <a:r>
              <a:rPr lang="en" sz="1800"/>
              <a:t> kill a job (background or foreground)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u="sng"/>
              <a:t>jobs/top:</a:t>
            </a:r>
            <a:r>
              <a:rPr lang="en" sz="1800"/>
              <a:t> list ongoing jobs or processes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Text Editors</a:t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875" y="1322600"/>
            <a:ext cx="5812700" cy="36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Vi IMproved Text Editor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Normal mode:</a:t>
            </a:r>
            <a:r>
              <a:rPr lang="en" sz="1800"/>
              <a:t> lets you manipulate and interact and navigate text file efficiently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Insert mode (i/a):</a:t>
            </a:r>
            <a:r>
              <a:rPr lang="en" sz="1800"/>
              <a:t> lets you edit text like a normal editor (add/remove)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Exit insert mode using ESC key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100" y="3908766"/>
            <a:ext cx="3165750" cy="9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Vim commands:</a:t>
            </a:r>
            <a:r>
              <a:rPr lang="en" sz="1800"/>
              <a:t> execute vim commands from normal mode by typing “:” and then the command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 </a:t>
            </a:r>
            <a:r>
              <a:rPr lang="en" sz="1800"/>
              <a:t>- </a:t>
            </a:r>
            <a:r>
              <a:rPr lang="en" sz="1800"/>
              <a:t>quit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 - write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! - force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 number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vim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Keyboard commands:</a:t>
            </a:r>
            <a:r>
              <a:rPr lang="en" sz="1800"/>
              <a:t> Keyboard commands can be used to quickly manipulate and navigate the text from normal mode.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 - go to start of next word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 - go to end of current word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 - go to beginning of current word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 - select text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 - copy (yank) selected text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 - cut (also used to delete) selected text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 - paste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vim</a:t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go even faster by combining commands and/or numbers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yy - copy an entire line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dd - cut an entire line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n</a:t>
            </a:r>
            <a:r>
              <a:rPr lang="en" sz="1800"/>
              <a:t>i&lt;text&gt; - inserts &lt;text&gt; </a:t>
            </a:r>
            <a:r>
              <a:rPr i="1" lang="en" sz="1800"/>
              <a:t>n</a:t>
            </a:r>
            <a:r>
              <a:rPr lang="en" sz="1800"/>
              <a:t> times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n</a:t>
            </a:r>
            <a:r>
              <a:rPr lang="en" sz="1800"/>
              <a:t>f&lt;letter&gt; - find nth letter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* - find next occurrence of current word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# - find previous occurrence of current word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n</a:t>
            </a:r>
            <a:r>
              <a:rPr lang="en" sz="1800"/>
              <a:t>G - goto line 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/&lt;text&gt; - search for &lt;text&gt; (n for next occurrence)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311700" y="1229875"/>
            <a:ext cx="4085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cat:</a:t>
            </a:r>
            <a:r>
              <a:rPr lang="en" sz="1600"/>
              <a:t> prints out contents of a file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echo:</a:t>
            </a:r>
            <a:r>
              <a:rPr lang="en" sz="1600"/>
              <a:t> prints text to the console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less:</a:t>
            </a:r>
            <a:r>
              <a:rPr lang="en" sz="1600"/>
              <a:t> lets you scroll through a file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grep:</a:t>
            </a:r>
            <a:r>
              <a:rPr lang="en" sz="1600"/>
              <a:t> insanely useful pattern matcher</a:t>
            </a:r>
            <a:endParaRPr sz="1600"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for a word in text files or file names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supports regular expressions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useful in combination with pipe “|”</a:t>
            </a:r>
            <a:endParaRPr sz="1600"/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348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programs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872" y="636372"/>
            <a:ext cx="4669375" cy="31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Input/Output (stdio)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729450" y="1240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Programs can take input from the console (keyboard) and print its output on the console (screen)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349" y="1797375"/>
            <a:ext cx="4628425" cy="29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Input/Output (stdio)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 using some special notation we can redirect the output of many commands to files, devices, and even to the input of other commands.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75" y="2169834"/>
            <a:ext cx="6128600" cy="20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700" y="1802650"/>
            <a:ext cx="2480125" cy="17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458475"/>
            <a:ext cx="4492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wget:</a:t>
            </a:r>
            <a:r>
              <a:rPr lang="en" sz="1800"/>
              <a:t> download a file from web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curl:</a:t>
            </a:r>
            <a:r>
              <a:rPr lang="en" sz="1800"/>
              <a:t> data transfer tool that can be used to make http requests (such as GET/POST)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nc:</a:t>
            </a:r>
            <a:r>
              <a:rPr lang="en" sz="1800"/>
              <a:t> open or connect to a tcp/udp websocket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/>
              <a:t>ssh:</a:t>
            </a:r>
            <a:r>
              <a:rPr lang="en" sz="1800"/>
              <a:t> remotely connect to another computer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2" name="Shape 272"/>
          <p:cNvSpPr txBox="1"/>
          <p:nvPr>
            <p:ph type="title"/>
          </p:nvPr>
        </p:nvSpPr>
        <p:spPr>
          <a:xfrm>
            <a:off x="348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tools</a:t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900" y="1171574"/>
            <a:ext cx="3915176" cy="2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29450" y="1393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Command based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Originally designed for servers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Closed source</a:t>
            </a:r>
            <a:endParaRPr sz="1600"/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Expensive</a:t>
            </a:r>
            <a:endParaRPr sz="1600"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263" y="499925"/>
            <a:ext cx="19145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57" y="521225"/>
            <a:ext cx="3187819" cy="44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2643050"/>
            <a:ext cx="4089652" cy="23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FTP and SCP</a:t>
            </a:r>
            <a:endParaRPr/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File Transfer Protocol</a:t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Many of the same commands (ls, cd, mkdir, etc)</a:t>
            </a:r>
            <a:endParaRPr sz="16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connect - connect to a remote ftp server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!&lt;command&gt; - execute as local user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 - download file from remote directory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put - upload file to remote directory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Secure Copy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Another way to quickly transfer files to and from local and remote hosts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scp remoteuser@remotehost:remote/path/file.txt local/directory/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75" y="2147150"/>
            <a:ext cx="4245524" cy="13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229875"/>
            <a:ext cx="4475400" cy="3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apt (short for aptitude) is the </a:t>
            </a:r>
            <a:r>
              <a:rPr lang="en" sz="1800"/>
              <a:t>Debian package manager for installing, removing, and updating programs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upgrade:</a:t>
            </a:r>
            <a:r>
              <a:rPr lang="en" sz="1600"/>
              <a:t> install newest version of all packages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update:</a:t>
            </a:r>
            <a:r>
              <a:rPr lang="en" sz="1600"/>
              <a:t> resynchronize package indexes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install:</a:t>
            </a:r>
            <a:r>
              <a:rPr lang="en" sz="1600"/>
              <a:t> install package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/>
              <a:t>remove:</a:t>
            </a:r>
            <a:r>
              <a:rPr lang="en" sz="1600"/>
              <a:t> uninstall package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/>
              <a:t>search:</a:t>
            </a:r>
            <a:r>
              <a:rPr lang="en" sz="1600"/>
              <a:t> search package in indexes</a:t>
            </a:r>
            <a:endParaRPr sz="1600"/>
          </a:p>
        </p:txBody>
      </p:sp>
      <p:sp>
        <p:nvSpPr>
          <p:cNvPr id="286" name="Shape 286"/>
          <p:cNvSpPr txBox="1"/>
          <p:nvPr>
            <p:ph type="title"/>
          </p:nvPr>
        </p:nvSpPr>
        <p:spPr>
          <a:xfrm>
            <a:off x="348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Managers</a:t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075" y="523675"/>
            <a:ext cx="4045225" cy="404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Web Servers</a:t>
            </a:r>
            <a:endParaRPr/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729450" y="1327350"/>
            <a:ext cx="7688700" cy="30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Applications used to serve your application with some nice features: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Reliability (designed to handle many many connections)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Security (HTTPS)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Efficiency (caching)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Logging (access logs, error logs, etc)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The two most popular are </a:t>
            </a:r>
            <a:r>
              <a:rPr b="1" lang="en" sz="1800"/>
              <a:t>nginx </a:t>
            </a:r>
            <a:r>
              <a:rPr lang="en" sz="1800"/>
              <a:t>and </a:t>
            </a:r>
            <a:r>
              <a:rPr b="1" lang="en" sz="1800"/>
              <a:t>apache</a:t>
            </a:r>
            <a:endParaRPr b="1" sz="1800"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25" y="3817850"/>
            <a:ext cx="4520700" cy="10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25" y="2857500"/>
            <a:ext cx="30289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700" y="2462213"/>
            <a:ext cx="23622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Practice!</a:t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729450" y="1414725"/>
            <a:ext cx="76887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Bash challenges: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http://overthewire.org/wargames/bandit/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Interactive Vim Tutorial: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http://www.openvim.com/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152" y="0"/>
            <a:ext cx="53355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b="-12220" l="-11284" r="0" t="0"/>
          <a:stretch/>
        </p:blipFill>
        <p:spPr>
          <a:xfrm>
            <a:off x="302175" y="1152475"/>
            <a:ext cx="2466975" cy="98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25" y="2005400"/>
            <a:ext cx="2206225" cy="13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924" y="3321600"/>
            <a:ext cx="2206225" cy="165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vs Server</a:t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875" y="1304875"/>
            <a:ext cx="5822251" cy="363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vs Server</a:t>
            </a:r>
            <a:endParaRPr/>
          </a:p>
        </p:txBody>
      </p:sp>
      <p:graphicFrame>
        <p:nvGraphicFramePr>
          <p:cNvPr id="125" name="Shape 125"/>
          <p:cNvGraphicFramePr/>
          <p:nvPr/>
        </p:nvGraphicFramePr>
        <p:xfrm>
          <a:off x="952500" y="133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{60C42A26-EAEF-4109-89F0-00EF29F6761D}</a:tableStyleId>
              </a:tblPr>
              <a:tblGrid>
                <a:gridCol w="3619500"/>
                <a:gridCol w="3619500"/>
              </a:tblGrid>
              <a:tr h="5406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Desktop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Server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07475"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User friendly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429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Comes with everything you MIGHT need and </a:t>
                      </a: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some</a:t>
                      </a: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stuff you don’t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429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Can be used for any purpose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429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Portability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429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Modularity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Always on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429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Accessible over the internet or a private network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429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Comes ONLY with things you absolutely need for basic functionality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429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verage"/>
                        <a:buChar char="●"/>
                      </a:pPr>
                      <a:r>
                        <a:rPr lang="en" sz="1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Typically configured for a specific purpose</a:t>
                      </a:r>
                      <a:endParaRPr sz="1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12649"/>
            <a:ext cx="9144000" cy="645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Servers vs Linux Servers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729450" y="1316875"/>
            <a:ext cx="7688700" cy="27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Windows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Restart required for install/uninstall programs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Restart required for updates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Linux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Restart rarely ever required for updates/installing/uninstalling programs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Ability to start/stop/restart services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Greater stability and security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Price (FREE)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746625"/>
            <a:ext cx="2805600" cy="28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Flexibility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OS specific tools         or features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Safety</a:t>
            </a:r>
            <a:endParaRPr sz="1800"/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Cross OS interaction</a:t>
            </a:r>
            <a:endParaRPr sz="1800"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300" y="1152475"/>
            <a:ext cx="5715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